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59" r:id="rId4"/>
    <p:sldId id="281" r:id="rId5"/>
    <p:sldId id="260" r:id="rId6"/>
    <p:sldId id="264" r:id="rId7"/>
    <p:sldId id="267" r:id="rId8"/>
    <p:sldId id="268" r:id="rId9"/>
    <p:sldId id="280" r:id="rId10"/>
    <p:sldId id="282" r:id="rId11"/>
    <p:sldId id="271" r:id="rId12"/>
    <p:sldId id="274" r:id="rId13"/>
    <p:sldId id="275" r:id="rId14"/>
    <p:sldId id="276" r:id="rId15"/>
    <p:sldId id="272" r:id="rId16"/>
    <p:sldId id="273" r:id="rId17"/>
    <p:sldId id="277" r:id="rId18"/>
    <p:sldId id="278" r:id="rId19"/>
    <p:sldId id="279" r:id="rId20"/>
    <p:sldId id="270" r:id="rId21"/>
    <p:sldId id="26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95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0" d="100"/>
          <a:sy n="110" d="100"/>
        </p:scale>
        <p:origin x="1638"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ashford\Desktop\Agency%20Exchange%20MWR%20FY1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1"/>
    </mc:Choice>
    <mc:Fallback>
      <c:style val="21"/>
    </mc:Fallback>
  </mc:AlternateContent>
  <c:chart>
    <c:title>
      <c:tx>
        <c:rich>
          <a:bodyPr/>
          <a:lstStyle/>
          <a:p>
            <a:pPr>
              <a:defRPr sz="4000"/>
            </a:pPr>
            <a:r>
              <a:rPr lang="en-US" sz="4000" dirty="0"/>
              <a:t>MWR by Center</a:t>
            </a:r>
          </a:p>
        </c:rich>
      </c:tx>
      <c:overlay val="1"/>
    </c:title>
    <c:autoTitleDeleted val="0"/>
    <c:plotArea>
      <c:layout/>
      <c:barChart>
        <c:barDir val="col"/>
        <c:grouping val="clustered"/>
        <c:varyColors val="0"/>
        <c:ser>
          <c:idx val="0"/>
          <c:order val="0"/>
          <c:invertIfNegative val="0"/>
          <c:cat>
            <c:strRef>
              <c:f>Sheet1!$A$2:$A$12</c:f>
              <c:strCache>
                <c:ptCount val="11"/>
                <c:pt idx="0">
                  <c:v>AFRC</c:v>
                </c:pt>
                <c:pt idx="1">
                  <c:v>ARC</c:v>
                </c:pt>
                <c:pt idx="2">
                  <c:v>GRC</c:v>
                </c:pt>
                <c:pt idx="3">
                  <c:v>GSFC</c:v>
                </c:pt>
                <c:pt idx="4">
                  <c:v>HQ</c:v>
                </c:pt>
                <c:pt idx="5">
                  <c:v>JSC</c:v>
                </c:pt>
                <c:pt idx="6">
                  <c:v>KSC</c:v>
                </c:pt>
                <c:pt idx="7">
                  <c:v>LRC</c:v>
                </c:pt>
                <c:pt idx="8">
                  <c:v>MSFC</c:v>
                </c:pt>
                <c:pt idx="9">
                  <c:v>SSC</c:v>
                </c:pt>
                <c:pt idx="10">
                  <c:v>WFFC</c:v>
                </c:pt>
              </c:strCache>
            </c:strRef>
          </c:cat>
          <c:val>
            <c:numRef>
              <c:f>Sheet1!$B$2:$B$12</c:f>
              <c:numCache>
                <c:formatCode>_("$"* #,##0_);_("$"* \(#,##0\);_("$"* "-"??_);_(@_)</c:formatCode>
                <c:ptCount val="11"/>
                <c:pt idx="0">
                  <c:v>63049</c:v>
                </c:pt>
                <c:pt idx="1">
                  <c:v>947401</c:v>
                </c:pt>
                <c:pt idx="2">
                  <c:v>10519</c:v>
                </c:pt>
                <c:pt idx="3">
                  <c:v>45800</c:v>
                </c:pt>
                <c:pt idx="4">
                  <c:v>21500</c:v>
                </c:pt>
                <c:pt idx="5">
                  <c:v>345345</c:v>
                </c:pt>
                <c:pt idx="6">
                  <c:v>219000</c:v>
                </c:pt>
                <c:pt idx="7">
                  <c:v>32010</c:v>
                </c:pt>
                <c:pt idx="8">
                  <c:v>63500</c:v>
                </c:pt>
                <c:pt idx="9">
                  <c:v>25500</c:v>
                </c:pt>
                <c:pt idx="10">
                  <c:v>13354</c:v>
                </c:pt>
              </c:numCache>
            </c:numRef>
          </c:val>
          <c:extLst>
            <c:ext xmlns:c16="http://schemas.microsoft.com/office/drawing/2014/chart" uri="{C3380CC4-5D6E-409C-BE32-E72D297353CC}">
              <c16:uniqueId val="{00000000-BE01-42C1-ACB7-6907622437E2}"/>
            </c:ext>
          </c:extLst>
        </c:ser>
        <c:dLbls>
          <c:showLegendKey val="0"/>
          <c:showVal val="0"/>
          <c:showCatName val="0"/>
          <c:showSerName val="0"/>
          <c:showPercent val="0"/>
          <c:showBubbleSize val="0"/>
        </c:dLbls>
        <c:gapWidth val="150"/>
        <c:axId val="98524160"/>
        <c:axId val="100594432"/>
      </c:barChart>
      <c:catAx>
        <c:axId val="98524160"/>
        <c:scaling>
          <c:orientation val="minMax"/>
        </c:scaling>
        <c:delete val="0"/>
        <c:axPos val="b"/>
        <c:numFmt formatCode="General" sourceLinked="0"/>
        <c:majorTickMark val="out"/>
        <c:minorTickMark val="none"/>
        <c:tickLblPos val="nextTo"/>
        <c:crossAx val="100594432"/>
        <c:crosses val="autoZero"/>
        <c:auto val="1"/>
        <c:lblAlgn val="ctr"/>
        <c:lblOffset val="100"/>
        <c:noMultiLvlLbl val="0"/>
      </c:catAx>
      <c:valAx>
        <c:axId val="100594432"/>
        <c:scaling>
          <c:orientation val="minMax"/>
        </c:scaling>
        <c:delete val="0"/>
        <c:axPos val="l"/>
        <c:majorGridlines/>
        <c:numFmt formatCode="_(&quot;$&quot;* #,##0_);_(&quot;$&quot;* \(#,##0\);_(&quot;$&quot;* &quot;-&quot;??_);_(@_)" sourceLinked="1"/>
        <c:majorTickMark val="out"/>
        <c:minorTickMark val="none"/>
        <c:tickLblPos val="nextTo"/>
        <c:crossAx val="9852416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5E7969B-5768-4723-A129-242AC75E1FD7}"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E7969B-5768-4723-A129-242AC75E1FD7}"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E7969B-5768-4723-A129-242AC75E1FD7}"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5E7969B-5768-4723-A129-242AC75E1FD7}"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E7969B-5768-4723-A129-242AC75E1FD7}" type="datetimeFigureOut">
              <a:rPr lang="en-US" smtClean="0"/>
              <a:pPr/>
              <a:t>8/24/2016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5E7969B-5768-4723-A129-242AC75E1FD7}" type="datetimeFigureOut">
              <a:rPr lang="en-US" smtClean="0"/>
              <a:pPr/>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5E7969B-5768-4723-A129-242AC75E1FD7}" type="datetimeFigureOut">
              <a:rPr lang="en-US" smtClean="0"/>
              <a:pPr/>
              <a:t>8/24/2016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5E7969B-5768-4723-A129-242AC75E1FD7}" type="datetimeFigureOut">
              <a:rPr lang="en-US" smtClean="0"/>
              <a:pPr/>
              <a:t>8/24/2016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E7969B-5768-4723-A129-242AC75E1FD7}" type="datetimeFigureOut">
              <a:rPr lang="en-US" smtClean="0"/>
              <a:pPr/>
              <a:t>8/24/2016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E7969B-5768-4723-A129-242AC75E1FD7}" type="datetimeFigureOut">
              <a:rPr lang="en-US" smtClean="0"/>
              <a:pPr/>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E7969B-5768-4723-A129-242AC75E1FD7}" type="datetimeFigureOut">
              <a:rPr lang="en-US" smtClean="0"/>
              <a:pPr/>
              <a:t>8/24/2016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A8C9F-41CA-4E1A-BD6D-43053A029B2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E7969B-5768-4723-A129-242AC75E1FD7}" type="datetimeFigureOut">
              <a:rPr lang="en-US" smtClean="0"/>
              <a:pPr/>
              <a:t>8/24/2016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5A8C9F-41CA-4E1A-BD6D-43053A029B2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kashford\Documents\Ames Exchange\Exchange\Artwork\NASA-powerpoint-background.jpg"/>
          <p:cNvPicPr>
            <a:picLocks noChangeAspect="1" noChangeArrowheads="1"/>
          </p:cNvPicPr>
          <p:nvPr/>
        </p:nvPicPr>
        <p:blipFill>
          <a:blip r:embed="rId2" cstate="print">
            <a:lum bright="70000" contrast="-70000"/>
          </a:blip>
          <a:srcRect/>
          <a:stretch>
            <a:fillRect/>
          </a:stretch>
        </p:blipFill>
        <p:spPr bwMode="auto">
          <a:xfrm>
            <a:off x="-73034" y="-59567"/>
            <a:ext cx="9369434" cy="7031945"/>
          </a:xfrm>
          <a:prstGeom prst="rect">
            <a:avLst/>
          </a:prstGeom>
          <a:noFill/>
        </p:spPr>
      </p:pic>
      <p:sp>
        <p:nvSpPr>
          <p:cNvPr id="3" name="Subtitle 2"/>
          <p:cNvSpPr>
            <a:spLocks noGrp="1"/>
          </p:cNvSpPr>
          <p:nvPr>
            <p:ph type="subTitle" idx="1"/>
          </p:nvPr>
        </p:nvSpPr>
        <p:spPr>
          <a:xfrm>
            <a:off x="0" y="4114800"/>
            <a:ext cx="9144000" cy="2743200"/>
          </a:xfrm>
        </p:spPr>
        <p:txBody>
          <a:bodyPr>
            <a:normAutofit fontScale="85000" lnSpcReduction="20000"/>
          </a:bodyPr>
          <a:lstStyle/>
          <a:p>
            <a:r>
              <a:rPr lang="en-US" sz="4400" dirty="0">
                <a:solidFill>
                  <a:schemeClr val="tx1"/>
                </a:solidFill>
              </a:rPr>
              <a:t>Kenny Ashford</a:t>
            </a:r>
          </a:p>
          <a:p>
            <a:r>
              <a:rPr lang="en-US" sz="4400" dirty="0">
                <a:solidFill>
                  <a:schemeClr val="tx1"/>
                </a:solidFill>
              </a:rPr>
              <a:t>JX Division Chief / Operations Manager / Executive Director / Mob Boss</a:t>
            </a:r>
          </a:p>
          <a:p>
            <a:r>
              <a:rPr lang="en-US" sz="4400" dirty="0">
                <a:solidFill>
                  <a:schemeClr val="tx1"/>
                </a:solidFill>
              </a:rPr>
              <a:t>kenneth.ashford@nasa.gov</a:t>
            </a:r>
          </a:p>
          <a:p>
            <a:r>
              <a:rPr lang="en-US" sz="4400" dirty="0">
                <a:solidFill>
                  <a:schemeClr val="tx1"/>
                </a:solidFill>
              </a:rPr>
              <a:t>650-604-6663</a:t>
            </a:r>
          </a:p>
        </p:txBody>
      </p:sp>
      <p:sp>
        <p:nvSpPr>
          <p:cNvPr id="2" name="TextBox 1"/>
          <p:cNvSpPr txBox="1"/>
          <p:nvPr/>
        </p:nvSpPr>
        <p:spPr>
          <a:xfrm>
            <a:off x="-73034" y="1524000"/>
            <a:ext cx="9369434" cy="1015663"/>
          </a:xfrm>
          <a:prstGeom prst="rect">
            <a:avLst/>
          </a:prstGeom>
          <a:noFill/>
        </p:spPr>
        <p:txBody>
          <a:bodyPr wrap="square" rtlCol="0">
            <a:spAutoFit/>
          </a:bodyPr>
          <a:lstStyle/>
          <a:p>
            <a:pPr algn="ctr"/>
            <a:r>
              <a:rPr lang="en-US" sz="6000" dirty="0"/>
              <a:t>NASA Ames Exchange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14111"/>
            <a:ext cx="9144000" cy="6829778"/>
          </a:xfrm>
          <a:prstGeom prst="rect">
            <a:avLst/>
          </a:prstGeom>
        </p:spPr>
      </p:pic>
      <p:sp>
        <p:nvSpPr>
          <p:cNvPr id="2" name="Title 1"/>
          <p:cNvSpPr>
            <a:spLocks noGrp="1"/>
          </p:cNvSpPr>
          <p:nvPr>
            <p:ph type="title"/>
          </p:nvPr>
        </p:nvSpPr>
        <p:spPr/>
        <p:txBody>
          <a:bodyPr/>
          <a:lstStyle/>
          <a:p>
            <a:r>
              <a:rPr lang="en-US" dirty="0" err="1"/>
              <a:t>Misc</a:t>
            </a:r>
            <a:r>
              <a:rPr lang="en-US" dirty="0"/>
              <a:t> Info</a:t>
            </a:r>
          </a:p>
        </p:txBody>
      </p:sp>
      <p:sp>
        <p:nvSpPr>
          <p:cNvPr id="3" name="Content Placeholder 2"/>
          <p:cNvSpPr>
            <a:spLocks noGrp="1"/>
          </p:cNvSpPr>
          <p:nvPr>
            <p:ph idx="1"/>
          </p:nvPr>
        </p:nvSpPr>
        <p:spPr/>
        <p:txBody>
          <a:bodyPr/>
          <a:lstStyle/>
          <a:p>
            <a:r>
              <a:rPr lang="en-US" dirty="0"/>
              <a:t>Lodge does not provide your </a:t>
            </a:r>
            <a:r>
              <a:rPr lang="en-US" dirty="0" err="1"/>
              <a:t>wi-fi</a:t>
            </a:r>
            <a:r>
              <a:rPr lang="en-US" dirty="0"/>
              <a:t> access</a:t>
            </a:r>
          </a:p>
          <a:p>
            <a:pPr lvl="1"/>
            <a:r>
              <a:rPr lang="en-US" dirty="0"/>
              <a:t>Ask your mentor (NDC credentials)</a:t>
            </a:r>
          </a:p>
          <a:p>
            <a:r>
              <a:rPr lang="en-US" dirty="0"/>
              <a:t>Softball fields MUST be reserved and are only for softball</a:t>
            </a:r>
          </a:p>
          <a:p>
            <a:r>
              <a:rPr lang="en-US" dirty="0"/>
              <a:t>Chase Park/BBQ pits must be reserved (near softball fields)</a:t>
            </a:r>
          </a:p>
          <a:p>
            <a:r>
              <a:rPr lang="en-US" dirty="0"/>
              <a:t>Pool is currently open on the weekends</a:t>
            </a:r>
          </a:p>
          <a:p>
            <a:pPr lvl="1"/>
            <a:r>
              <a:rPr lang="en-US" dirty="0"/>
              <a:t>Do not jump the fence (felony trespassing)</a:t>
            </a:r>
          </a:p>
          <a:p>
            <a:endParaRPr lang="en-US" dirty="0"/>
          </a:p>
        </p:txBody>
      </p:sp>
    </p:spTree>
    <p:extLst>
      <p:ext uri="{BB962C8B-B14F-4D97-AF65-F5344CB8AC3E}">
        <p14:creationId xmlns:p14="http://schemas.microsoft.com/office/powerpoint/2010/main" val="2217385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allthingsd.com/files/2011/11/double_facepalm.pn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3" y="0"/>
            <a:ext cx="914399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Lodge Rules</a:t>
            </a:r>
          </a:p>
        </p:txBody>
      </p:sp>
      <p:sp>
        <p:nvSpPr>
          <p:cNvPr id="3" name="Content Placeholder 2"/>
          <p:cNvSpPr>
            <a:spLocks noGrp="1"/>
          </p:cNvSpPr>
          <p:nvPr>
            <p:ph idx="1"/>
          </p:nvPr>
        </p:nvSpPr>
        <p:spPr>
          <a:xfrm>
            <a:off x="457200" y="1447800"/>
            <a:ext cx="8229600" cy="5410200"/>
          </a:xfrm>
        </p:spPr>
        <p:txBody>
          <a:bodyPr>
            <a:noAutofit/>
          </a:bodyPr>
          <a:lstStyle/>
          <a:p>
            <a:pPr lvl="0"/>
            <a:r>
              <a:rPr lang="en-US" sz="1100" dirty="0"/>
              <a:t>2 weeks payment is due upon arrival and every 2 weeks thereafter.</a:t>
            </a:r>
          </a:p>
          <a:p>
            <a:pPr lvl="0"/>
            <a:r>
              <a:rPr lang="en-US" sz="1100" dirty="0"/>
              <a:t>Absolutely </a:t>
            </a:r>
            <a:r>
              <a:rPr lang="en-US" sz="1100" b="1" dirty="0"/>
              <a:t>NO SMOKING</a:t>
            </a:r>
            <a:r>
              <a:rPr lang="en-US" sz="1100" dirty="0"/>
              <a:t> is allowed in the rooms, including e-cigs. If you need to smoke, you should be at least 20 feet from any operable door or window.</a:t>
            </a:r>
          </a:p>
          <a:p>
            <a:pPr lvl="0"/>
            <a:r>
              <a:rPr lang="en-US" sz="1100" b="1" dirty="0"/>
              <a:t>NO COOKING</a:t>
            </a:r>
            <a:r>
              <a:rPr lang="en-US" sz="1100" dirty="0"/>
              <a:t> is allowed in the room other than provided microwave. The use of hot plates, broilers, and toasters are fire hazards and are prohibited in the rooms per Fire Marshall’s rules.</a:t>
            </a:r>
          </a:p>
          <a:p>
            <a:pPr lvl="0"/>
            <a:r>
              <a:rPr lang="en-US" sz="1100" dirty="0"/>
              <a:t>Communal kitchens are located on both sides of 583 buildings. Kitchens must be cleaned immediately after each use. The housekeepers are not responsible for cleaning up after anyone in the kitchens. Abuse of the kitchens will result in them being locked for the summer. See attached sheet.</a:t>
            </a:r>
          </a:p>
          <a:p>
            <a:pPr lvl="0"/>
            <a:r>
              <a:rPr lang="en-US" sz="1100" dirty="0"/>
              <a:t>Laundry facility is located in building 547B. Please see attached sheet.</a:t>
            </a:r>
          </a:p>
          <a:p>
            <a:pPr lvl="0"/>
            <a:r>
              <a:rPr lang="en-US" sz="1100" b="1" dirty="0"/>
              <a:t>Quiet time is 10:00pm. NO EXCEPTIONS</a:t>
            </a:r>
            <a:r>
              <a:rPr lang="en-US" sz="1100" dirty="0"/>
              <a:t>. Please be considerate of other guests who work different shifts and need to sleep in peace. Repeated offenders will be evicted.</a:t>
            </a:r>
          </a:p>
          <a:p>
            <a:pPr lvl="0"/>
            <a:r>
              <a:rPr lang="en-US" sz="1100" dirty="0"/>
              <a:t>In order to prevent the loss or disappearance of personal items, it is highly recommended to lock all valuables away in the locker units in your room. Locks are available for $10.00 at the front desk.</a:t>
            </a:r>
          </a:p>
          <a:p>
            <a:pPr lvl="0"/>
            <a:r>
              <a:rPr lang="en-US" sz="1100" b="1" dirty="0"/>
              <a:t>Lost</a:t>
            </a:r>
            <a:r>
              <a:rPr lang="en-US" sz="1100" dirty="0"/>
              <a:t> </a:t>
            </a:r>
            <a:r>
              <a:rPr lang="en-US" sz="1100" b="1" dirty="0"/>
              <a:t>keys will result in $25.00 charge for </a:t>
            </a:r>
            <a:r>
              <a:rPr lang="en-US" sz="1100" b="1" u="sng" dirty="0"/>
              <a:t>each occurrence.</a:t>
            </a:r>
            <a:endParaRPr lang="en-US" sz="1100" dirty="0"/>
          </a:p>
          <a:p>
            <a:pPr lvl="0"/>
            <a:r>
              <a:rPr lang="en-US" sz="1100" dirty="0"/>
              <a:t>If you will be having mail or packages sent to you, make sure it is addressed in the correct format, otherwise we can’t guarantee you will receive it. See attached sheet.</a:t>
            </a:r>
          </a:p>
          <a:p>
            <a:pPr lvl="0"/>
            <a:r>
              <a:rPr lang="en-US" sz="1100" dirty="0"/>
              <a:t>Please read and be aware of all emergency warnings and procedures posted in your room.</a:t>
            </a:r>
          </a:p>
          <a:p>
            <a:pPr lvl="0"/>
            <a:r>
              <a:rPr lang="en-US" sz="1100" dirty="0"/>
              <a:t>If you have any problems or issues with your room, please do not hesitate to tell the front desk staff. We can’t fix the problem if we don’t know about it.</a:t>
            </a:r>
          </a:p>
          <a:p>
            <a:pPr lvl="0"/>
            <a:r>
              <a:rPr lang="en-US" sz="1100" dirty="0"/>
              <a:t>Do not move any furniture around. Leave everything as it is. Do not remove any articles of furniture from the room. </a:t>
            </a:r>
            <a:r>
              <a:rPr lang="en-US" sz="1100" b="1" dirty="0"/>
              <a:t>Moving furniture around in the room will result in a $100.00 charge for each occurrence. If a piece of furniture is broken as a result of moving the furniture you are responsible for the cost of replacement plus the $100.00 fine.</a:t>
            </a:r>
            <a:endParaRPr lang="en-US" sz="1100" dirty="0"/>
          </a:p>
          <a:p>
            <a:pPr lvl="0"/>
            <a:r>
              <a:rPr lang="en-US" sz="1100" dirty="0"/>
              <a:t>Under-age drinking is not permitted under any circumstance. Those caught drinking under the age of 21 risk eviction and </a:t>
            </a:r>
            <a:r>
              <a:rPr lang="en-US" sz="1100" b="1" u="sng" dirty="0"/>
              <a:t>FELONY</a:t>
            </a:r>
            <a:r>
              <a:rPr lang="en-US" sz="1100" dirty="0"/>
              <a:t> charges. Please remember this is a Federal facility and behave accordingly.</a:t>
            </a:r>
          </a:p>
          <a:p>
            <a:pPr lvl="0"/>
            <a:r>
              <a:rPr lang="en-US" sz="1100" dirty="0"/>
              <a:t>Regardless of CA laws, medical marijuana is still federally illegal and cannot be brought onto NASA Ames Research Center under any circumstances.</a:t>
            </a:r>
          </a:p>
          <a:p>
            <a:pPr lvl="0"/>
            <a:r>
              <a:rPr lang="en-US" sz="1100" dirty="0"/>
              <a:t>Our housekeepers cannot touch your personal items on the floor or on the beds. If you want the floors vacuumed and your bed made please remove any personal items prior to housekeeping service.</a:t>
            </a:r>
          </a:p>
          <a:p>
            <a:pPr lvl="0"/>
            <a:r>
              <a:rPr lang="en-US" sz="1100" dirty="0"/>
              <a:t>Federal law prohibits tampering, destroying, or disabling smoke detectors.</a:t>
            </a:r>
          </a:p>
        </p:txBody>
      </p:sp>
    </p:spTree>
    <p:extLst>
      <p:ext uri="{BB962C8B-B14F-4D97-AF65-F5344CB8AC3E}">
        <p14:creationId xmlns:p14="http://schemas.microsoft.com/office/powerpoint/2010/main" val="707443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a5.files.xojane.com/image/upload/c_fit,cs_srgb,dpr_1.0,q_80,w_620/MTI0ODY3NTc3MjE3NDc4NjI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0" y="-2"/>
            <a:ext cx="9144000" cy="6858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718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macdonald-martin.co.uk/wp-content/uploads/2012/10/smoke-detector-web.jpg"/>
          <p:cNvPicPr>
            <a:picLocks noChangeAspect="1" noChangeArrowheads="1"/>
          </p:cNvPicPr>
          <p:nvPr/>
        </p:nvPicPr>
        <p:blipFill rotWithShape="1">
          <a:blip r:embed="rId2">
            <a:extLst>
              <a:ext uri="{28A0092B-C50C-407E-A947-70E740481C1C}">
                <a14:useLocalDpi xmlns:a14="http://schemas.microsoft.com/office/drawing/2010/main" val="0"/>
              </a:ext>
            </a:extLst>
          </a:blip>
          <a:srcRect r="11215"/>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945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hgdiy.com/files/2013/07/Messy-kitchen-8.png"/>
          <p:cNvPicPr>
            <a:picLocks noChangeAspect="1" noChangeArrowheads="1"/>
          </p:cNvPicPr>
          <p:nvPr/>
        </p:nvPicPr>
        <p:blipFill rotWithShape="1">
          <a:blip r:embed="rId2">
            <a:extLst>
              <a:ext uri="{28A0092B-C50C-407E-A947-70E740481C1C}">
                <a14:useLocalDpi xmlns:a14="http://schemas.microsoft.com/office/drawing/2010/main" val="0"/>
              </a:ext>
            </a:extLst>
          </a:blip>
          <a:srcRect r="827"/>
          <a:stretch/>
        </p:blipFill>
        <p:spPr bwMode="auto">
          <a:xfrm>
            <a:off x="0" y="-17816"/>
            <a:ext cx="9144000" cy="6875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36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gooddrugsgonebad.com/wp-content/uploads/2014/02/party-house-greg-tate-st-charles-city.jpg"/>
          <p:cNvPicPr>
            <a:picLocks noChangeAspect="1" noChangeArrowheads="1"/>
          </p:cNvPicPr>
          <p:nvPr/>
        </p:nvPicPr>
        <p:blipFill rotWithShape="1">
          <a:blip r:embed="rId2">
            <a:extLst>
              <a:ext uri="{28A0092B-C50C-407E-A947-70E740481C1C}">
                <a14:useLocalDpi xmlns:a14="http://schemas.microsoft.com/office/drawing/2010/main" val="0"/>
              </a:ext>
            </a:extLst>
          </a:blip>
          <a:srcRect l="7617" r="17506"/>
          <a:stretch/>
        </p:blipFill>
        <p:spPr bwMode="auto">
          <a:xfrm>
            <a:off x="-1" y="0"/>
            <a:ext cx="9144001" cy="685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1201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quickmeme.com/img/6d/6d3bccddeffff2e5c25bf21cca9883ba2b6bab0c1ab674c37aa304361aaf1a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0"/>
            <a:ext cx="649431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636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happens at 10PM?</a:t>
            </a:r>
          </a:p>
        </p:txBody>
      </p:sp>
      <p:pic>
        <p:nvPicPr>
          <p:cNvPr id="8194" name="Picture 2" descr="http://static.fjcdn.com/pictures/Lazy_96d96f_1898687.jpg"/>
          <p:cNvPicPr>
            <a:picLocks noChangeAspect="1" noChangeArrowheads="1"/>
          </p:cNvPicPr>
          <p:nvPr/>
        </p:nvPicPr>
        <p:blipFill rotWithShape="1">
          <a:blip r:embed="rId2">
            <a:extLst>
              <a:ext uri="{28A0092B-C50C-407E-A947-70E740481C1C}">
                <a14:useLocalDpi xmlns:a14="http://schemas.microsoft.com/office/drawing/2010/main" val="0"/>
              </a:ext>
            </a:extLst>
          </a:blip>
          <a:srcRect b="19824"/>
          <a:stretch/>
        </p:blipFill>
        <p:spPr bwMode="auto">
          <a:xfrm>
            <a:off x="-24442" y="1447801"/>
            <a:ext cx="9168442"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6269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s3.amazonaws.com/snd-store/2630332/original.jpeg"/>
          <p:cNvPicPr>
            <a:picLocks noChangeAspect="1" noChangeArrowheads="1"/>
          </p:cNvPicPr>
          <p:nvPr/>
        </p:nvPicPr>
        <p:blipFill rotWithShape="1">
          <a:blip r:embed="rId2">
            <a:extLst>
              <a:ext uri="{28A0092B-C50C-407E-A947-70E740481C1C}">
                <a14:useLocalDpi xmlns:a14="http://schemas.microsoft.com/office/drawing/2010/main" val="0"/>
              </a:ext>
            </a:extLst>
          </a:blip>
          <a:srcRect l="5192" r="5797"/>
          <a:stretch/>
        </p:blipFill>
        <p:spPr bwMode="auto">
          <a:xfrm>
            <a:off x="-1" y="1"/>
            <a:ext cx="91440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116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uproxx.files.wordpress.com/2012/11/smileyriley.png"/>
          <p:cNvPicPr>
            <a:picLocks noChangeAspect="1" noChangeArrowheads="1"/>
          </p:cNvPicPr>
          <p:nvPr/>
        </p:nvPicPr>
        <p:blipFill rotWithShape="1">
          <a:blip r:embed="rId2">
            <a:extLst>
              <a:ext uri="{28A0092B-C50C-407E-A947-70E740481C1C}">
                <a14:useLocalDpi xmlns:a14="http://schemas.microsoft.com/office/drawing/2010/main" val="0"/>
              </a:ext>
            </a:extLst>
          </a:blip>
          <a:srcRect r="2240"/>
          <a:stretch/>
        </p:blipFill>
        <p:spPr bwMode="auto">
          <a:xfrm>
            <a:off x="-1" y="1"/>
            <a:ext cx="9144001" cy="6868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043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C:\Users\kashford\Documents\Ames Exchange\Exchange\Artwork\NASA-powerpoint-background.jpg"/>
          <p:cNvPicPr>
            <a:picLocks noChangeAspect="1" noChangeArrowheads="1"/>
          </p:cNvPicPr>
          <p:nvPr/>
        </p:nvPicPr>
        <p:blipFill>
          <a:blip r:embed="rId2" cstate="print">
            <a:lum bright="70000" contrast="-70000"/>
          </a:blip>
          <a:srcRect/>
          <a:stretch>
            <a:fillRect/>
          </a:stretch>
        </p:blipFill>
        <p:spPr bwMode="auto">
          <a:xfrm>
            <a:off x="-73034" y="-59567"/>
            <a:ext cx="9369434" cy="7031945"/>
          </a:xfrm>
          <a:prstGeom prst="rect">
            <a:avLst/>
          </a:prstGeom>
          <a:noFill/>
        </p:spPr>
      </p:pic>
      <p:sp>
        <p:nvSpPr>
          <p:cNvPr id="2" name="Title 1"/>
          <p:cNvSpPr>
            <a:spLocks noGrp="1"/>
          </p:cNvSpPr>
          <p:nvPr>
            <p:ph type="title"/>
          </p:nvPr>
        </p:nvSpPr>
        <p:spPr>
          <a:xfrm>
            <a:off x="457200" y="0"/>
            <a:ext cx="8229600" cy="1143000"/>
          </a:xfrm>
        </p:spPr>
        <p:txBody>
          <a:bodyPr/>
          <a:lstStyle/>
          <a:p>
            <a:r>
              <a:rPr lang="en-US" dirty="0"/>
              <a:t>About</a:t>
            </a:r>
          </a:p>
        </p:txBody>
      </p:sp>
      <p:sp>
        <p:nvSpPr>
          <p:cNvPr id="3" name="Content Placeholder 2"/>
          <p:cNvSpPr>
            <a:spLocks noGrp="1"/>
          </p:cNvSpPr>
          <p:nvPr>
            <p:ph idx="1"/>
          </p:nvPr>
        </p:nvSpPr>
        <p:spPr>
          <a:xfrm>
            <a:off x="304800" y="1447800"/>
            <a:ext cx="8382000" cy="5410200"/>
          </a:xfrm>
        </p:spPr>
        <p:txBody>
          <a:bodyPr>
            <a:normAutofit/>
          </a:bodyPr>
          <a:lstStyle/>
          <a:p>
            <a:r>
              <a:rPr lang="en-US" dirty="0"/>
              <a:t>NASA Ames Exchange</a:t>
            </a:r>
          </a:p>
          <a:p>
            <a:pPr lvl="1"/>
            <a:r>
              <a:rPr lang="en-US" dirty="0"/>
              <a:t>All Commerce on base</a:t>
            </a:r>
          </a:p>
          <a:p>
            <a:pPr lvl="1"/>
            <a:r>
              <a:rPr lang="en-US" dirty="0"/>
              <a:t>Instrumentality of the Federal Government</a:t>
            </a:r>
          </a:p>
          <a:p>
            <a:r>
              <a:rPr lang="en-US" dirty="0"/>
              <a:t>Goal</a:t>
            </a:r>
          </a:p>
          <a:p>
            <a:pPr lvl="1"/>
            <a:r>
              <a:rPr lang="en-US" dirty="0"/>
              <a:t>Morale, Welfare, and Recreation (MWR)</a:t>
            </a:r>
          </a:p>
          <a:p>
            <a:r>
              <a:rPr lang="en-US" dirty="0"/>
              <a:t>Funding</a:t>
            </a:r>
          </a:p>
          <a:p>
            <a:pPr lvl="1"/>
            <a:r>
              <a:rPr lang="en-US" u="sng" dirty="0"/>
              <a:t>Non-appropriated Funds</a:t>
            </a:r>
          </a:p>
          <a:p>
            <a:pPr lvl="1"/>
            <a:r>
              <a:rPr lang="en-US" dirty="0"/>
              <a:t>Self-sustained</a:t>
            </a:r>
          </a:p>
          <a:p>
            <a:pPr lvl="1"/>
            <a:r>
              <a:rPr lang="en-US" dirty="0"/>
              <a:t>Small appropriated funds budget ($20k)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madashecc.com/wp-content/uploads/2011/08/Mingle.png"/>
          <p:cNvPicPr>
            <a:picLocks noChangeAspect="1" noChangeArrowheads="1"/>
          </p:cNvPicPr>
          <p:nvPr/>
        </p:nvPicPr>
        <p:blipFill>
          <a:blip r:embed="rId2" cstate="print">
            <a:lum bright="70000" contrast="-70000"/>
          </a:blip>
          <a:srcRect/>
          <a:stretch>
            <a:fillRect/>
          </a:stretch>
        </p:blipFill>
        <p:spPr bwMode="auto">
          <a:xfrm>
            <a:off x="76200" y="150977"/>
            <a:ext cx="8991600" cy="6707023"/>
          </a:xfrm>
          <a:prstGeom prst="rect">
            <a:avLst/>
          </a:prstGeom>
          <a:noFill/>
        </p:spPr>
      </p:pic>
      <p:sp>
        <p:nvSpPr>
          <p:cNvPr id="2" name="Title 1"/>
          <p:cNvSpPr>
            <a:spLocks noGrp="1"/>
          </p:cNvSpPr>
          <p:nvPr>
            <p:ph type="title"/>
          </p:nvPr>
        </p:nvSpPr>
        <p:spPr/>
        <p:txBody>
          <a:bodyPr/>
          <a:lstStyle/>
          <a:p>
            <a:r>
              <a:rPr lang="en-US" dirty="0"/>
              <a:t>Insight for New Employees/Interns</a:t>
            </a:r>
          </a:p>
        </p:txBody>
      </p:sp>
      <p:sp>
        <p:nvSpPr>
          <p:cNvPr id="3" name="Content Placeholder 2"/>
          <p:cNvSpPr>
            <a:spLocks noGrp="1"/>
          </p:cNvSpPr>
          <p:nvPr>
            <p:ph idx="1"/>
          </p:nvPr>
        </p:nvSpPr>
        <p:spPr>
          <a:xfrm>
            <a:off x="457200" y="1371600"/>
            <a:ext cx="8229600" cy="5334000"/>
          </a:xfrm>
        </p:spPr>
        <p:txBody>
          <a:bodyPr>
            <a:normAutofit/>
          </a:bodyPr>
          <a:lstStyle/>
          <a:p>
            <a:r>
              <a:rPr lang="en-US" dirty="0"/>
              <a:t>Attend the Happy Hours</a:t>
            </a:r>
          </a:p>
          <a:p>
            <a:r>
              <a:rPr lang="en-US" dirty="0"/>
              <a:t>Stick around after events</a:t>
            </a:r>
          </a:p>
          <a:p>
            <a:pPr lvl="1"/>
            <a:r>
              <a:rPr lang="en-US" dirty="0"/>
              <a:t>Usually leftover food</a:t>
            </a:r>
          </a:p>
          <a:p>
            <a:pPr lvl="1"/>
            <a:r>
              <a:rPr lang="en-US" dirty="0"/>
              <a:t>Good time to socialize with management</a:t>
            </a:r>
          </a:p>
          <a:p>
            <a:r>
              <a:rPr lang="en-US" dirty="0"/>
              <a:t>Go to Colloquiums</a:t>
            </a:r>
          </a:p>
          <a:p>
            <a:r>
              <a:rPr lang="en-US" dirty="0"/>
              <a:t>Go to Center-wide Events</a:t>
            </a:r>
          </a:p>
          <a:p>
            <a:r>
              <a:rPr lang="en-US" dirty="0"/>
              <a:t>Read the Center-wide announcements</a:t>
            </a:r>
          </a:p>
          <a:p>
            <a:r>
              <a:rPr lang="en-US" dirty="0"/>
              <a:t>Join a club</a:t>
            </a:r>
          </a:p>
          <a:p>
            <a:r>
              <a:rPr lang="en-US" dirty="0"/>
              <a:t>Talk with people!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http://www.mariomayhem.com/fun/smb_level_editor/images/overworld_bg.png"/>
          <p:cNvPicPr>
            <a:picLocks noChangeAspect="1" noChangeArrowheads="1"/>
          </p:cNvPicPr>
          <p:nvPr/>
        </p:nvPicPr>
        <p:blipFill>
          <a:blip r:embed="rId2" cstate="print">
            <a:lum bright="70000" contrast="-70000"/>
          </a:blip>
          <a:srcRect l="13558" t="13558" r="12486"/>
          <a:stretch>
            <a:fillRect/>
          </a:stretch>
        </p:blipFill>
        <p:spPr bwMode="auto">
          <a:xfrm>
            <a:off x="0" y="0"/>
            <a:ext cx="9144000" cy="6858000"/>
          </a:xfrm>
          <a:prstGeom prst="rect">
            <a:avLst/>
          </a:prstGeom>
          <a:noFill/>
        </p:spPr>
      </p:pic>
      <p:sp>
        <p:nvSpPr>
          <p:cNvPr id="4" name="TextBox 3"/>
          <p:cNvSpPr txBox="1"/>
          <p:nvPr/>
        </p:nvSpPr>
        <p:spPr>
          <a:xfrm>
            <a:off x="4114800" y="2133600"/>
            <a:ext cx="4572001" cy="954107"/>
          </a:xfrm>
          <a:prstGeom prst="rect">
            <a:avLst/>
          </a:prstGeom>
          <a:noFill/>
        </p:spPr>
        <p:txBody>
          <a:bodyPr wrap="square" rtlCol="0">
            <a:spAutoFit/>
          </a:bodyPr>
          <a:lstStyle/>
          <a:p>
            <a:pPr algn="ctr"/>
            <a:r>
              <a:rPr lang="en-US" sz="2800" dirty="0"/>
              <a:t>kenneth.ashford@nasa.gov</a:t>
            </a:r>
          </a:p>
          <a:p>
            <a:pPr algn="ctr"/>
            <a:r>
              <a:rPr lang="en-US" sz="2800" dirty="0"/>
              <a:t>650-604-6663</a:t>
            </a:r>
          </a:p>
        </p:txBody>
      </p:sp>
      <p:pic>
        <p:nvPicPr>
          <p:cNvPr id="4098" name="Picture 2" descr="http://media.giantbomb.com/uploads/0/6393/314500-block_large.gif"/>
          <p:cNvPicPr>
            <a:picLocks noChangeAspect="1" noChangeArrowheads="1"/>
          </p:cNvPicPr>
          <p:nvPr/>
        </p:nvPicPr>
        <p:blipFill>
          <a:blip r:embed="rId3" cstate="print">
            <a:lum contrast="30000"/>
          </a:blip>
          <a:srcRect/>
          <a:stretch>
            <a:fillRect/>
          </a:stretch>
        </p:blipFill>
        <p:spPr bwMode="auto">
          <a:xfrm>
            <a:off x="1828800" y="1676400"/>
            <a:ext cx="1257300" cy="1257300"/>
          </a:xfrm>
          <a:prstGeom prst="rect">
            <a:avLst/>
          </a:prstGeom>
          <a:noFill/>
        </p:spPr>
      </p:pic>
      <p:pic>
        <p:nvPicPr>
          <p:cNvPr id="4100"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62000" y="3810000"/>
            <a:ext cx="1295400" cy="130372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mages.wikia.com/fallout/images/c/cf/25_Strictly_Business.png"/>
          <p:cNvPicPr>
            <a:picLocks noChangeAspect="1" noChangeArrowheads="1"/>
          </p:cNvPicPr>
          <p:nvPr/>
        </p:nvPicPr>
        <p:blipFill>
          <a:blip r:embed="rId2" cstate="print">
            <a:lum bright="70000" contrast="-70000"/>
          </a:blip>
          <a:srcRect/>
          <a:stretch>
            <a:fillRect/>
          </a:stretch>
        </p:blipFill>
        <p:spPr bwMode="auto">
          <a:xfrm>
            <a:off x="0" y="-3"/>
            <a:ext cx="6857999" cy="6858003"/>
          </a:xfrm>
          <a:prstGeom prst="rect">
            <a:avLst/>
          </a:prstGeom>
          <a:noFill/>
        </p:spPr>
      </p:pic>
      <p:sp>
        <p:nvSpPr>
          <p:cNvPr id="2" name="Title 1"/>
          <p:cNvSpPr>
            <a:spLocks noGrp="1"/>
          </p:cNvSpPr>
          <p:nvPr>
            <p:ph type="title"/>
          </p:nvPr>
        </p:nvSpPr>
        <p:spPr>
          <a:xfrm>
            <a:off x="457200" y="0"/>
            <a:ext cx="8229600" cy="1143000"/>
          </a:xfrm>
        </p:spPr>
        <p:txBody>
          <a:bodyPr/>
          <a:lstStyle/>
          <a:p>
            <a:r>
              <a:rPr lang="en-US" dirty="0"/>
              <a:t>Businesses</a:t>
            </a:r>
          </a:p>
        </p:txBody>
      </p:sp>
      <p:sp>
        <p:nvSpPr>
          <p:cNvPr id="4" name="Content Placeholder 2"/>
          <p:cNvSpPr>
            <a:spLocks noGrp="1"/>
          </p:cNvSpPr>
          <p:nvPr>
            <p:ph idx="1"/>
          </p:nvPr>
        </p:nvSpPr>
        <p:spPr>
          <a:xfrm>
            <a:off x="304800" y="1219200"/>
            <a:ext cx="8686800" cy="5303838"/>
          </a:xfrm>
        </p:spPr>
        <p:txBody>
          <a:bodyPr numCol="2">
            <a:normAutofit/>
          </a:bodyPr>
          <a:lstStyle/>
          <a:p>
            <a:r>
              <a:rPr lang="en-US" dirty="0">
                <a:solidFill>
                  <a:srgbClr val="C00000"/>
                </a:solidFill>
              </a:rPr>
              <a:t>Cafeterias</a:t>
            </a:r>
          </a:p>
          <a:p>
            <a:pPr lvl="1"/>
            <a:r>
              <a:rPr lang="en-US" dirty="0">
                <a:solidFill>
                  <a:srgbClr val="C00000"/>
                </a:solidFill>
              </a:rPr>
              <a:t>Mega Bites Café</a:t>
            </a:r>
          </a:p>
          <a:p>
            <a:pPr lvl="1"/>
            <a:r>
              <a:rPr lang="en-US" dirty="0">
                <a:solidFill>
                  <a:srgbClr val="C00000"/>
                </a:solidFill>
              </a:rPr>
              <a:t>The </a:t>
            </a:r>
            <a:r>
              <a:rPr lang="en-US" dirty="0" err="1">
                <a:solidFill>
                  <a:srgbClr val="C00000"/>
                </a:solidFill>
              </a:rPr>
              <a:t>SpaceBar</a:t>
            </a:r>
            <a:r>
              <a:rPr lang="en-US" dirty="0">
                <a:solidFill>
                  <a:srgbClr val="C00000"/>
                </a:solidFill>
              </a:rPr>
              <a:t> </a:t>
            </a:r>
          </a:p>
          <a:p>
            <a:r>
              <a:rPr lang="en-US" dirty="0">
                <a:solidFill>
                  <a:srgbClr val="019539"/>
                </a:solidFill>
              </a:rPr>
              <a:t>Gift Shops</a:t>
            </a:r>
          </a:p>
          <a:p>
            <a:pPr lvl="1"/>
            <a:r>
              <a:rPr lang="en-US" dirty="0">
                <a:solidFill>
                  <a:srgbClr val="019539"/>
                </a:solidFill>
              </a:rPr>
              <a:t>Beyond Galileo</a:t>
            </a:r>
          </a:p>
          <a:p>
            <a:pPr lvl="1"/>
            <a:r>
              <a:rPr lang="en-US" dirty="0">
                <a:solidFill>
                  <a:srgbClr val="019539"/>
                </a:solidFill>
              </a:rPr>
              <a:t>Visitor Center</a:t>
            </a:r>
          </a:p>
          <a:p>
            <a:r>
              <a:rPr lang="en-US" dirty="0">
                <a:solidFill>
                  <a:srgbClr val="C00000"/>
                </a:solidFill>
              </a:rPr>
              <a:t>Swimming Pool</a:t>
            </a:r>
          </a:p>
          <a:p>
            <a:r>
              <a:rPr lang="en-US" dirty="0"/>
              <a:t>Catering</a:t>
            </a:r>
            <a:endParaRPr lang="en-US" dirty="0">
              <a:solidFill>
                <a:srgbClr val="C00000"/>
              </a:solidFill>
            </a:endParaRPr>
          </a:p>
          <a:p>
            <a:pPr marL="0" indent="0">
              <a:buNone/>
            </a:pPr>
            <a:endParaRPr lang="en-US" strike="sngStrike" dirty="0">
              <a:solidFill>
                <a:srgbClr val="C00000"/>
              </a:solidFill>
            </a:endParaRPr>
          </a:p>
          <a:p>
            <a:r>
              <a:rPr lang="en-US" strike="sngStrike" dirty="0">
                <a:solidFill>
                  <a:srgbClr val="C00000"/>
                </a:solidFill>
              </a:rPr>
              <a:t>Golf Course</a:t>
            </a:r>
          </a:p>
          <a:p>
            <a:pPr lvl="1"/>
            <a:r>
              <a:rPr lang="en-US" strike="sngStrike" dirty="0">
                <a:solidFill>
                  <a:srgbClr val="C00000"/>
                </a:solidFill>
              </a:rPr>
              <a:t>Pro Shop</a:t>
            </a:r>
          </a:p>
          <a:p>
            <a:pPr lvl="1"/>
            <a:r>
              <a:rPr lang="en-US" strike="sngStrike" dirty="0">
                <a:solidFill>
                  <a:srgbClr val="C00000"/>
                </a:solidFill>
              </a:rPr>
              <a:t>Tee Minus One</a:t>
            </a:r>
          </a:p>
          <a:p>
            <a:r>
              <a:rPr lang="en-US" dirty="0">
                <a:solidFill>
                  <a:srgbClr val="019539"/>
                </a:solidFill>
              </a:rPr>
              <a:t>Lodge</a:t>
            </a:r>
          </a:p>
          <a:p>
            <a:pPr lvl="1"/>
            <a:r>
              <a:rPr lang="en-US" dirty="0">
                <a:solidFill>
                  <a:srgbClr val="019539"/>
                </a:solidFill>
              </a:rPr>
              <a:t>Buildings 19, 583A, 583B, &amp; 547D</a:t>
            </a:r>
          </a:p>
          <a:p>
            <a:r>
              <a:rPr lang="en-US" dirty="0">
                <a:solidFill>
                  <a:srgbClr val="019539"/>
                </a:solidFill>
              </a:rPr>
              <a:t>RV Lot</a:t>
            </a:r>
          </a:p>
          <a:p>
            <a:r>
              <a:rPr lang="en-US" dirty="0">
                <a:solidFill>
                  <a:srgbClr val="C00000"/>
                </a:solidFill>
              </a:rPr>
              <a:t>Basketball Gym</a:t>
            </a:r>
          </a:p>
        </p:txBody>
      </p:sp>
      <p:sp>
        <p:nvSpPr>
          <p:cNvPr id="5" name="TextBox 4"/>
          <p:cNvSpPr txBox="1"/>
          <p:nvPr/>
        </p:nvSpPr>
        <p:spPr>
          <a:xfrm>
            <a:off x="0" y="6172200"/>
            <a:ext cx="9144000" cy="523220"/>
          </a:xfrm>
          <a:prstGeom prst="rect">
            <a:avLst/>
          </a:prstGeom>
          <a:noFill/>
        </p:spPr>
        <p:txBody>
          <a:bodyPr wrap="square" rtlCol="0">
            <a:spAutoFit/>
          </a:bodyPr>
          <a:lstStyle/>
          <a:p>
            <a:pPr algn="ctr"/>
            <a:r>
              <a:rPr lang="en-US" sz="2800" dirty="0">
                <a:solidFill>
                  <a:srgbClr val="019539"/>
                </a:solidFill>
              </a:rPr>
              <a:t>Green Text = Profitable</a:t>
            </a:r>
            <a:r>
              <a:rPr lang="en-US" sz="2800" dirty="0"/>
              <a:t>		</a:t>
            </a:r>
            <a:r>
              <a:rPr lang="en-US" sz="2800" dirty="0">
                <a:solidFill>
                  <a:srgbClr val="C00000"/>
                </a:solidFill>
              </a:rPr>
              <a:t>Red Text = Not Profitable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Space Bar Burger.jpg"/>
          <p:cNvPicPr>
            <a:picLocks noChangeAspect="1" noChangeArrowheads="1"/>
          </p:cNvPicPr>
          <p:nvPr/>
        </p:nvPicPr>
        <p:blipFill rotWithShape="1">
          <a:blip r:embed="rId2">
            <a:extLst>
              <a:ext uri="{28A0092B-C50C-407E-A947-70E740481C1C}">
                <a14:useLocalDpi xmlns:a14="http://schemas.microsoft.com/office/drawing/2010/main" val="0"/>
              </a:ext>
            </a:extLst>
          </a:blip>
          <a:srcRect t="6824" b="18164"/>
          <a:stretch/>
        </p:blipFill>
        <p:spPr bwMode="auto">
          <a:xfrm>
            <a:off x="1438" y="0"/>
            <a:ext cx="914256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410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965.photobucket.com/albums/ae136/MIKEFROMFL/money-stack-psd6051.png"/>
          <p:cNvPicPr>
            <a:picLocks noChangeAspect="1" noChangeArrowheads="1"/>
          </p:cNvPicPr>
          <p:nvPr/>
        </p:nvPicPr>
        <p:blipFill>
          <a:blip r:embed="rId2" cstate="print">
            <a:lum bright="70000" contrast="-70000"/>
          </a:blip>
          <a:srcRect/>
          <a:stretch>
            <a:fillRect/>
          </a:stretch>
        </p:blipFill>
        <p:spPr bwMode="auto">
          <a:xfrm>
            <a:off x="533400" y="0"/>
            <a:ext cx="8068232" cy="6858000"/>
          </a:xfrm>
          <a:prstGeom prst="rect">
            <a:avLst/>
          </a:prstGeom>
          <a:noFill/>
        </p:spPr>
      </p:pic>
      <p:graphicFrame>
        <p:nvGraphicFramePr>
          <p:cNvPr id="4" name="Chart 3"/>
          <p:cNvGraphicFramePr>
            <a:graphicFrameLocks/>
          </p:cNvGraphicFramePr>
          <p:nvPr>
            <p:extLst>
              <p:ext uri="{D42A27DB-BD31-4B8C-83A1-F6EECF244321}">
                <p14:modId xmlns:p14="http://schemas.microsoft.com/office/powerpoint/2010/main" val="3754342283"/>
              </p:ext>
            </p:extLst>
          </p:nvPr>
        </p:nvGraphicFramePr>
        <p:xfrm>
          <a:off x="0" y="0"/>
          <a:ext cx="9143999" cy="6858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769441"/>
          </a:xfrm>
          <a:prstGeom prst="rect">
            <a:avLst/>
          </a:prstGeom>
          <a:noFill/>
        </p:spPr>
        <p:txBody>
          <a:bodyPr wrap="square" rtlCol="0">
            <a:spAutoFit/>
          </a:bodyPr>
          <a:lstStyle/>
          <a:p>
            <a:pPr algn="ctr"/>
            <a:r>
              <a:rPr lang="en-US" sz="4400" dirty="0"/>
              <a:t>https://insideames.arc.nasa.gov</a:t>
            </a: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14909"/>
          <a:stretch/>
        </p:blipFill>
        <p:spPr bwMode="auto">
          <a:xfrm>
            <a:off x="1066800" y="769439"/>
            <a:ext cx="8080737" cy="6088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Left Arrow 6"/>
          <p:cNvSpPr/>
          <p:nvPr/>
        </p:nvSpPr>
        <p:spPr>
          <a:xfrm rot="10800000">
            <a:off x="-6820" y="5791200"/>
            <a:ext cx="1295400" cy="5334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Left Arrow 7"/>
          <p:cNvSpPr/>
          <p:nvPr/>
        </p:nvSpPr>
        <p:spPr>
          <a:xfrm rot="10800000">
            <a:off x="-42916" y="4191000"/>
            <a:ext cx="1295400" cy="5334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676400" y="685800"/>
            <a:ext cx="5735120" cy="6172200"/>
          </a:xfrm>
          <a:prstGeom prst="rect">
            <a:avLst/>
          </a:prstGeom>
          <a:noFill/>
          <a:ln w="9525">
            <a:noFill/>
            <a:miter lim="800000"/>
            <a:headEnd/>
            <a:tailEnd/>
          </a:ln>
        </p:spPr>
      </p:pic>
      <p:sp>
        <p:nvSpPr>
          <p:cNvPr id="5" name="TextBox 4"/>
          <p:cNvSpPr txBox="1"/>
          <p:nvPr/>
        </p:nvSpPr>
        <p:spPr>
          <a:xfrm>
            <a:off x="0" y="0"/>
            <a:ext cx="9144000" cy="769441"/>
          </a:xfrm>
          <a:prstGeom prst="rect">
            <a:avLst/>
          </a:prstGeom>
          <a:noFill/>
        </p:spPr>
        <p:txBody>
          <a:bodyPr wrap="square" rtlCol="0">
            <a:spAutoFit/>
          </a:bodyPr>
          <a:lstStyle/>
          <a:p>
            <a:pPr algn="ctr"/>
            <a:r>
              <a:rPr lang="en-US" sz="4400" dirty="0"/>
              <a:t>http://exchange.arc.nasa.gov</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cravedfw.files.wordpress.com/2011/11/beers.jpg"/>
          <p:cNvPicPr>
            <a:picLocks noChangeAspect="1" noChangeArrowheads="1"/>
          </p:cNvPicPr>
          <p:nvPr/>
        </p:nvPicPr>
        <p:blipFill>
          <a:blip r:embed="rId2" cstate="print">
            <a:lum bright="70000" contrast="-70000"/>
          </a:blip>
          <a:srcRect l="10364" r="6727"/>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0"/>
            <a:ext cx="8229600" cy="1143000"/>
          </a:xfrm>
        </p:spPr>
        <p:txBody>
          <a:bodyPr/>
          <a:lstStyle/>
          <a:p>
            <a:r>
              <a:rPr lang="en-US" dirty="0"/>
              <a:t>Happy Hours &amp; </a:t>
            </a:r>
            <a:r>
              <a:rPr lang="en-US" dirty="0" err="1"/>
              <a:t>Centerwide</a:t>
            </a:r>
            <a:r>
              <a:rPr lang="en-US" dirty="0"/>
              <a:t> Events</a:t>
            </a:r>
          </a:p>
        </p:txBody>
      </p:sp>
      <p:sp>
        <p:nvSpPr>
          <p:cNvPr id="3" name="Content Placeholder 2"/>
          <p:cNvSpPr>
            <a:spLocks noGrp="1"/>
          </p:cNvSpPr>
          <p:nvPr>
            <p:ph idx="1"/>
          </p:nvPr>
        </p:nvSpPr>
        <p:spPr>
          <a:xfrm>
            <a:off x="457200" y="990600"/>
            <a:ext cx="8229600" cy="5867400"/>
          </a:xfrm>
        </p:spPr>
        <p:txBody>
          <a:bodyPr>
            <a:normAutofit/>
          </a:bodyPr>
          <a:lstStyle/>
          <a:p>
            <a:r>
              <a:rPr lang="en-US" dirty="0"/>
              <a:t>Free Food, $1 Soda/coffee, $2 Beer/Wine</a:t>
            </a:r>
          </a:p>
          <a:p>
            <a:pPr lvl="1"/>
            <a:r>
              <a:rPr lang="en-US" dirty="0"/>
              <a:t>September 14, Advisory Groups (Mega Bites)</a:t>
            </a:r>
          </a:p>
          <a:p>
            <a:pPr lvl="1"/>
            <a:r>
              <a:rPr lang="en-US" dirty="0"/>
              <a:t>October 19, Clubs (</a:t>
            </a:r>
            <a:r>
              <a:rPr lang="en-US" dirty="0" err="1"/>
              <a:t>SpaceBar</a:t>
            </a:r>
            <a:r>
              <a:rPr lang="en-US" dirty="0"/>
              <a:t>)</a:t>
            </a:r>
          </a:p>
          <a:p>
            <a:pPr lvl="1"/>
            <a:r>
              <a:rPr lang="en-US" dirty="0"/>
              <a:t>November 1 (</a:t>
            </a:r>
            <a:r>
              <a:rPr lang="en-US" dirty="0" err="1"/>
              <a:t>SpaceBar</a:t>
            </a:r>
            <a:r>
              <a:rPr lang="en-US" dirty="0"/>
              <a:t>)</a:t>
            </a:r>
          </a:p>
          <a:p>
            <a:pPr lvl="1"/>
            <a:r>
              <a:rPr lang="en-US" dirty="0"/>
              <a:t>December 14 (Mega Bites)</a:t>
            </a:r>
          </a:p>
          <a:p>
            <a:r>
              <a:rPr lang="en-US" dirty="0"/>
              <a:t>Center-wide Events</a:t>
            </a:r>
          </a:p>
          <a:p>
            <a:pPr lvl="1"/>
            <a:r>
              <a:rPr lang="en-US" dirty="0"/>
              <a:t>November 1, NASA Innovation Fair (B3)</a:t>
            </a:r>
          </a:p>
          <a:p>
            <a:pPr lvl="1"/>
            <a:r>
              <a:rPr lang="en-US" dirty="0"/>
              <a:t>December 3, Holiday Party (TBD)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www.wallpapersinsider.com/wp-content/uploads/2016/04/Rogue-One-Star-Wars-iPhone-Wallpaper.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l="2500" r="21875"/>
          <a:stretch/>
        </p:blipFill>
        <p:spPr bwMode="auto">
          <a:xfrm>
            <a:off x="-76200" y="0"/>
            <a:ext cx="9220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Tickets &amp; Events</a:t>
            </a:r>
          </a:p>
        </p:txBody>
      </p:sp>
      <p:sp>
        <p:nvSpPr>
          <p:cNvPr id="3" name="Content Placeholder 2"/>
          <p:cNvSpPr>
            <a:spLocks noGrp="1"/>
          </p:cNvSpPr>
          <p:nvPr>
            <p:ph idx="1"/>
          </p:nvPr>
        </p:nvSpPr>
        <p:spPr/>
        <p:txBody>
          <a:bodyPr>
            <a:normAutofit lnSpcReduction="10000"/>
          </a:bodyPr>
          <a:lstStyle/>
          <a:p>
            <a:r>
              <a:rPr lang="en-US" dirty="0"/>
              <a:t>San Jose Sharks, SF Giants, Movies, etc.</a:t>
            </a:r>
          </a:p>
          <a:p>
            <a:pPr lvl="1"/>
            <a:r>
              <a:rPr lang="en-US" dirty="0"/>
              <a:t>Available for purchase at the Beyond Galileo gift shop located next to Mega Bites in N235</a:t>
            </a:r>
          </a:p>
          <a:p>
            <a:r>
              <a:rPr lang="en-US" dirty="0"/>
              <a:t>Bar Area Ski Bus Weekend Trips</a:t>
            </a:r>
          </a:p>
          <a:p>
            <a:r>
              <a:rPr lang="en-US" dirty="0"/>
              <a:t>Star Wars Rogue One, December (TBD)</a:t>
            </a:r>
          </a:p>
          <a:p>
            <a:r>
              <a:rPr lang="en-US" dirty="0"/>
              <a:t>NASA Hawaii Trip</a:t>
            </a:r>
          </a:p>
          <a:p>
            <a:pPr lvl="1"/>
            <a:r>
              <a:rPr lang="en-US" dirty="0"/>
              <a:t>1 Week in Maui</a:t>
            </a:r>
          </a:p>
          <a:p>
            <a:pPr lvl="1"/>
            <a:r>
              <a:rPr lang="en-US" dirty="0"/>
              <a:t>March-April</a:t>
            </a:r>
          </a:p>
          <a:p>
            <a:pPr lvl="1"/>
            <a:r>
              <a:rPr lang="en-US" dirty="0"/>
              <a:t>Group Rate, no sales tax</a:t>
            </a:r>
          </a:p>
        </p:txBody>
      </p:sp>
    </p:spTree>
    <p:extLst>
      <p:ext uri="{BB962C8B-B14F-4D97-AF65-F5344CB8AC3E}">
        <p14:creationId xmlns:p14="http://schemas.microsoft.com/office/powerpoint/2010/main" val="3103410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6372</TotalTime>
  <Words>812</Words>
  <Application>Microsoft Office PowerPoint</Application>
  <PresentationFormat>On-screen Show (4:3)</PresentationFormat>
  <Paragraphs>91</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PowerPoint Presentation</vt:lpstr>
      <vt:lpstr>About</vt:lpstr>
      <vt:lpstr>Businesses</vt:lpstr>
      <vt:lpstr>PowerPoint Presentation</vt:lpstr>
      <vt:lpstr>PowerPoint Presentation</vt:lpstr>
      <vt:lpstr>PowerPoint Presentation</vt:lpstr>
      <vt:lpstr>PowerPoint Presentation</vt:lpstr>
      <vt:lpstr>Happy Hours &amp; Centerwide Events</vt:lpstr>
      <vt:lpstr>Tickets &amp; Events</vt:lpstr>
      <vt:lpstr>Misc Info</vt:lpstr>
      <vt:lpstr>Lodge Rules</vt:lpstr>
      <vt:lpstr>PowerPoint Presentation</vt:lpstr>
      <vt:lpstr>PowerPoint Presentation</vt:lpstr>
      <vt:lpstr>PowerPoint Presentation</vt:lpstr>
      <vt:lpstr>PowerPoint Presentation</vt:lpstr>
      <vt:lpstr>PowerPoint Presentation</vt:lpstr>
      <vt:lpstr>What happens at 10PM?</vt:lpstr>
      <vt:lpstr>PowerPoint Presentation</vt:lpstr>
      <vt:lpstr>PowerPoint Presentation</vt:lpstr>
      <vt:lpstr>Insight for New Employees/Interns</vt:lpstr>
      <vt:lpstr>PowerPoint Presentation</vt:lpstr>
    </vt:vector>
  </TitlesOfParts>
  <Company>NASA/ODIN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Kenneth Ashford</dc:creator>
  <cp:lastModifiedBy>kashford</cp:lastModifiedBy>
  <cp:revision>630</cp:revision>
  <dcterms:created xsi:type="dcterms:W3CDTF">2011-11-29T19:28:11Z</dcterms:created>
  <dcterms:modified xsi:type="dcterms:W3CDTF">2016-08-24T18:43:47Z</dcterms:modified>
</cp:coreProperties>
</file>